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4"/>
  </p:sldMasterIdLst>
  <p:notesMasterIdLst>
    <p:notesMasterId r:id="rId11"/>
  </p:notesMasterIdLst>
  <p:handoutMasterIdLst>
    <p:handoutMasterId r:id="rId12"/>
  </p:handoutMasterIdLst>
  <p:sldIdLst>
    <p:sldId id="257" r:id="rId5"/>
    <p:sldId id="286" r:id="rId6"/>
    <p:sldId id="288" r:id="rId7"/>
    <p:sldId id="258" r:id="rId8"/>
    <p:sldId id="259" r:id="rId9"/>
    <p:sldId id="285" r:id="rId10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1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D08ADD-1705-43F8-A206-779F1186BA5E}" v="7" dt="2020-08-26T14:40:27.128"/>
    <p1510:client id="{6C2422E5-07E2-4820-9C64-D7D0889EE088}" v="47" dt="2019-12-23T09:22:22.4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113A9D2-9D6B-4929-AA2D-F23B5EE8CBE7}" styleName="Stijl, thema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0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11E516-E76E-4E6E-96C1-3B2130EA9D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80E8FE-2FEF-4663-B0BC-556780AB93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FD371-8AF0-4B26-921A-69BC25606713}" type="datetimeFigureOut">
              <a:rPr lang="en-NL" smtClean="0"/>
              <a:t>30/11/2020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AE5C2-2225-4BBC-A27B-A1D8F86052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12B2A-BC2E-463E-8DCB-9C55E1BADF5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E4A14-B1FF-4581-AF4C-6C1BC114B14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65678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62E6D-D2A3-4FBC-8EE3-DF5F19D6ADD8}" type="datetimeFigureOut">
              <a:rPr lang="en-NL" smtClean="0"/>
              <a:t>30/11/2020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1BE2B-CE72-44AD-80C7-3A1A0284C367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33348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92821B-2E5B-468E-BCF7-495ABA08FBCB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9069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7BF83744-5B95-46B4-AF0D-C11E4B925EF0}"/>
              </a:ext>
            </a:extLst>
          </p:cNvPr>
          <p:cNvSpPr>
            <a:spLocks/>
          </p:cNvSpPr>
          <p:nvPr userDrawn="1"/>
        </p:nvSpPr>
        <p:spPr>
          <a:xfrm rot="18909770">
            <a:off x="-2407360" y="-2594613"/>
            <a:ext cx="13518874" cy="8632580"/>
          </a:xfrm>
          <a:custGeom>
            <a:avLst/>
            <a:gdLst>
              <a:gd name="connsiteX0" fmla="*/ 0 w 9758044"/>
              <a:gd name="connsiteY0" fmla="*/ 4881343 h 4881343"/>
              <a:gd name="connsiteX1" fmla="*/ 4879022 w 9758044"/>
              <a:gd name="connsiteY1" fmla="*/ 0 h 4881343"/>
              <a:gd name="connsiteX2" fmla="*/ 9758044 w 9758044"/>
              <a:gd name="connsiteY2" fmla="*/ 4881343 h 4881343"/>
              <a:gd name="connsiteX3" fmla="*/ 0 w 9758044"/>
              <a:gd name="connsiteY3" fmla="*/ 4881343 h 4881343"/>
              <a:gd name="connsiteX0" fmla="*/ 0 w 13477678"/>
              <a:gd name="connsiteY0" fmla="*/ 4881343 h 8615064"/>
              <a:gd name="connsiteX1" fmla="*/ 4879022 w 13477678"/>
              <a:gd name="connsiteY1" fmla="*/ 0 h 8615064"/>
              <a:gd name="connsiteX2" fmla="*/ 13477678 w 13477678"/>
              <a:gd name="connsiteY2" fmla="*/ 8615064 h 8615064"/>
              <a:gd name="connsiteX3" fmla="*/ 0 w 13477678"/>
              <a:gd name="connsiteY3" fmla="*/ 4881343 h 8615064"/>
              <a:gd name="connsiteX0" fmla="*/ 0 w 13518874"/>
              <a:gd name="connsiteY0" fmla="*/ 4881343 h 8632580"/>
              <a:gd name="connsiteX1" fmla="*/ 4879022 w 13518874"/>
              <a:gd name="connsiteY1" fmla="*/ 0 h 8632580"/>
              <a:gd name="connsiteX2" fmla="*/ 13518874 w 13518874"/>
              <a:gd name="connsiteY2" fmla="*/ 8632580 h 8632580"/>
              <a:gd name="connsiteX3" fmla="*/ 0 w 13518874"/>
              <a:gd name="connsiteY3" fmla="*/ 4881343 h 863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18874" h="8632580">
                <a:moveTo>
                  <a:pt x="0" y="4881343"/>
                </a:moveTo>
                <a:lnTo>
                  <a:pt x="4879022" y="0"/>
                </a:lnTo>
                <a:lnTo>
                  <a:pt x="13518874" y="8632580"/>
                </a:lnTo>
                <a:lnTo>
                  <a:pt x="0" y="488134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aphicFrame>
        <p:nvGraphicFramePr>
          <p:cNvPr id="19" name="Tabel 7">
            <a:extLst>
              <a:ext uri="{FF2B5EF4-FFF2-40B4-BE49-F238E27FC236}">
                <a16:creationId xmlns:a16="http://schemas.microsoft.com/office/drawing/2014/main" id="{8102CE4A-A554-4837-B510-CCE08275D65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759070200"/>
              </p:ext>
            </p:extLst>
          </p:nvPr>
        </p:nvGraphicFramePr>
        <p:xfrm>
          <a:off x="5159896" y="6187658"/>
          <a:ext cx="3091014" cy="552450"/>
        </p:xfrm>
        <a:graphic>
          <a:graphicData uri="http://schemas.openxmlformats.org/drawingml/2006/table">
            <a:tbl>
              <a:tblPr/>
              <a:tblGrid>
                <a:gridCol w="3091014">
                  <a:extLst>
                    <a:ext uri="{9D8B030D-6E8A-4147-A177-3AD203B41FA5}">
                      <a16:colId xmlns:a16="http://schemas.microsoft.com/office/drawing/2014/main" val="101733652"/>
                    </a:ext>
                  </a:extLst>
                </a:gridCol>
              </a:tblGrid>
              <a:tr h="481142">
                <a:tc>
                  <a:txBody>
                    <a:bodyPr/>
                    <a:lstStyle/>
                    <a:p>
                      <a:pPr algn="just"/>
                      <a:r>
                        <a:rPr lang="en-GB" sz="1000" dirty="0">
                          <a:effectLst/>
                        </a:rPr>
                        <a:t>This project has received funding from the </a:t>
                      </a:r>
                      <a:r>
                        <a:rPr lang="en-GB" sz="1000" i="1" dirty="0">
                          <a:effectLst/>
                        </a:rPr>
                        <a:t>European Union's Horizon 2020 research and innovation programme </a:t>
                      </a:r>
                      <a:r>
                        <a:rPr lang="en-GB" sz="1000" dirty="0">
                          <a:effectLst/>
                        </a:rPr>
                        <a:t>under grant agreement No° 825925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037123"/>
                  </a:ext>
                </a:extLst>
              </a:tr>
            </a:tbl>
          </a:graphicData>
        </a:graphic>
      </p:graphicFrame>
      <p:pic>
        <p:nvPicPr>
          <p:cNvPr id="20" name="Picture 1" descr="http://ec.europa.eu/research/participants/docs/h2020-funding-guide/imgs/eu-flag.jpg">
            <a:extLst>
              <a:ext uri="{FF2B5EF4-FFF2-40B4-BE49-F238E27FC236}">
                <a16:creationId xmlns:a16="http://schemas.microsoft.com/office/drawing/2014/main" id="{37091B9F-E8D4-4B79-970A-D02A5F2A04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492" y="6255056"/>
            <a:ext cx="624920" cy="41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0B37EA6-908B-4FEC-B220-F6EB9C5EE31A}"/>
              </a:ext>
            </a:extLst>
          </p:cNvPr>
          <p:cNvSpPr/>
          <p:nvPr userDrawn="1"/>
        </p:nvSpPr>
        <p:spPr>
          <a:xfrm rot="19852314">
            <a:off x="-1149558" y="2981136"/>
            <a:ext cx="13826252" cy="371780"/>
          </a:xfrm>
          <a:custGeom>
            <a:avLst/>
            <a:gdLst>
              <a:gd name="connsiteX0" fmla="*/ 0 w 13565418"/>
              <a:gd name="connsiteY0" fmla="*/ 0 h 282872"/>
              <a:gd name="connsiteX1" fmla="*/ 13565418 w 13565418"/>
              <a:gd name="connsiteY1" fmla="*/ 0 h 282872"/>
              <a:gd name="connsiteX2" fmla="*/ 13565418 w 13565418"/>
              <a:gd name="connsiteY2" fmla="*/ 282872 h 282872"/>
              <a:gd name="connsiteX3" fmla="*/ 0 w 13565418"/>
              <a:gd name="connsiteY3" fmla="*/ 282872 h 282872"/>
              <a:gd name="connsiteX4" fmla="*/ 0 w 13565418"/>
              <a:gd name="connsiteY4" fmla="*/ 0 h 282872"/>
              <a:gd name="connsiteX0" fmla="*/ 0 w 13565418"/>
              <a:gd name="connsiteY0" fmla="*/ 0 h 282872"/>
              <a:gd name="connsiteX1" fmla="*/ 13083656 w 13565418"/>
              <a:gd name="connsiteY1" fmla="*/ 4273 h 282872"/>
              <a:gd name="connsiteX2" fmla="*/ 13565418 w 13565418"/>
              <a:gd name="connsiteY2" fmla="*/ 282872 h 282872"/>
              <a:gd name="connsiteX3" fmla="*/ 0 w 13565418"/>
              <a:gd name="connsiteY3" fmla="*/ 282872 h 282872"/>
              <a:gd name="connsiteX4" fmla="*/ 0 w 13565418"/>
              <a:gd name="connsiteY4" fmla="*/ 0 h 282872"/>
              <a:gd name="connsiteX0" fmla="*/ 401040 w 13565418"/>
              <a:gd name="connsiteY0" fmla="*/ 0 h 279420"/>
              <a:gd name="connsiteX1" fmla="*/ 13083656 w 13565418"/>
              <a:gd name="connsiteY1" fmla="*/ 821 h 279420"/>
              <a:gd name="connsiteX2" fmla="*/ 13565418 w 13565418"/>
              <a:gd name="connsiteY2" fmla="*/ 279420 h 279420"/>
              <a:gd name="connsiteX3" fmla="*/ 0 w 13565418"/>
              <a:gd name="connsiteY3" fmla="*/ 279420 h 279420"/>
              <a:gd name="connsiteX4" fmla="*/ 401040 w 13565418"/>
              <a:gd name="connsiteY4" fmla="*/ 0 h 279420"/>
              <a:gd name="connsiteX0" fmla="*/ 251617 w 13415995"/>
              <a:gd name="connsiteY0" fmla="*/ 0 h 322364"/>
              <a:gd name="connsiteX1" fmla="*/ 12934233 w 13415995"/>
              <a:gd name="connsiteY1" fmla="*/ 821 h 322364"/>
              <a:gd name="connsiteX2" fmla="*/ 13415995 w 13415995"/>
              <a:gd name="connsiteY2" fmla="*/ 279420 h 322364"/>
              <a:gd name="connsiteX3" fmla="*/ 0 w 13415995"/>
              <a:gd name="connsiteY3" fmla="*/ 322364 h 322364"/>
              <a:gd name="connsiteX4" fmla="*/ 251617 w 13415995"/>
              <a:gd name="connsiteY4" fmla="*/ 0 h 322364"/>
              <a:gd name="connsiteX0" fmla="*/ 162734 w 13415995"/>
              <a:gd name="connsiteY0" fmla="*/ 2181 h 321543"/>
              <a:gd name="connsiteX1" fmla="*/ 12934233 w 13415995"/>
              <a:gd name="connsiteY1" fmla="*/ 0 h 321543"/>
              <a:gd name="connsiteX2" fmla="*/ 13415995 w 13415995"/>
              <a:gd name="connsiteY2" fmla="*/ 278599 h 321543"/>
              <a:gd name="connsiteX3" fmla="*/ 0 w 13415995"/>
              <a:gd name="connsiteY3" fmla="*/ 321543 h 321543"/>
              <a:gd name="connsiteX4" fmla="*/ 162734 w 13415995"/>
              <a:gd name="connsiteY4" fmla="*/ 2181 h 32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15995" h="321543">
                <a:moveTo>
                  <a:pt x="162734" y="2181"/>
                </a:moveTo>
                <a:lnTo>
                  <a:pt x="12934233" y="0"/>
                </a:lnTo>
                <a:lnTo>
                  <a:pt x="13415995" y="278599"/>
                </a:lnTo>
                <a:lnTo>
                  <a:pt x="0" y="321543"/>
                </a:lnTo>
                <a:lnTo>
                  <a:pt x="162734" y="2181"/>
                </a:lnTo>
                <a:close/>
              </a:path>
            </a:pathLst>
          </a:custGeom>
          <a:solidFill>
            <a:srgbClr val="F79DD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3F21C94-2EBE-48EF-969E-2E6B8B1379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364" b="83960" l="7400" r="93743">
                        <a14:foregroundMark x1="34714" y1="37333" x2="34714" y2="37333"/>
                        <a14:foregroundMark x1="33457" y1="38747" x2="33457" y2="38747"/>
                        <a14:foregroundMark x1="31943" y1="31192" x2="31943" y2="31192"/>
                        <a14:foregroundMark x1="32686" y1="19717" x2="32686" y2="19717"/>
                        <a14:foregroundMark x1="36257" y1="12525" x2="36257" y2="12525"/>
                        <a14:foregroundMark x1="36514" y1="11798" x2="36514" y2="11798"/>
                        <a14:foregroundMark x1="40571" y1="9253" x2="40571" y2="9253"/>
                        <a14:foregroundMark x1="44143" y1="11071" x2="44143" y2="11071"/>
                        <a14:foregroundMark x1="36257" y1="20404" x2="36257" y2="20404"/>
                        <a14:foregroundMark x1="35743" y1="30141" x2="35743" y2="30141"/>
                        <a14:foregroundMark x1="32171" y1="15758" x2="32171" y2="15758"/>
                        <a14:foregroundMark x1="30400" y1="33374" x2="30400" y2="33374"/>
                        <a14:foregroundMark x1="31429" y1="42343" x2="31429" y2="42343"/>
                        <a14:foregroundMark x1="38000" y1="15515" x2="38000" y2="15515"/>
                        <a14:foregroundMark x1="41657" y1="12929" x2="41657" y2="12929"/>
                        <a14:foregroundMark x1="34343" y1="12283" x2="34343" y2="12283"/>
                        <a14:foregroundMark x1="37314" y1="9374" x2="37314" y2="9374"/>
                        <a14:foregroundMark x1="39829" y1="8727" x2="39829" y2="8727"/>
                        <a14:foregroundMark x1="39600" y1="8404" x2="39600" y2="8404"/>
                        <a14:foregroundMark x1="43714" y1="12929" x2="43714" y2="12929"/>
                        <a14:foregroundMark x1="44171" y1="10343" x2="44171" y2="10343"/>
                        <a14:foregroundMark x1="42114" y1="8404" x2="42114" y2="8404"/>
                        <a14:foregroundMark x1="10143" y1="43313" x2="10143" y2="43313"/>
                        <a14:foregroundMark x1="7400" y1="43960" x2="7400" y2="43960"/>
                        <a14:foregroundMark x1="10143" y1="53657" x2="10143" y2="53657"/>
                        <a14:foregroundMark x1="26143" y1="47515" x2="26143" y2="47515"/>
                        <a14:foregroundMark x1="64057" y1="39758" x2="64057" y2="39758"/>
                        <a14:foregroundMark x1="68629" y1="45253" x2="68629" y2="45253"/>
                        <a14:foregroundMark x1="85086" y1="40404" x2="85086" y2="40404"/>
                        <a14:foregroundMark x1="64743" y1="52040" x2="64743" y2="52040"/>
                        <a14:foregroundMark x1="89657" y1="48162" x2="89657" y2="48162"/>
                        <a14:foregroundMark x1="93543" y1="39434" x2="93543" y2="39434"/>
                        <a14:foregroundMark x1="93771" y1="47838" x2="93771" y2="47838"/>
                        <a14:foregroundMark x1="90800" y1="56889" x2="90800" y2="56889"/>
                        <a14:foregroundMark x1="55600" y1="40081" x2="55600" y2="40081"/>
                        <a14:foregroundMark x1="38457" y1="48808" x2="38457" y2="48808"/>
                        <a14:foregroundMark x1="41200" y1="58182" x2="41200" y2="58182"/>
                        <a14:foregroundMark x1="41429" y1="68202" x2="41429" y2="68202"/>
                        <a14:foregroundMark x1="40514" y1="76606" x2="40514" y2="76606"/>
                        <a14:foregroundMark x1="35943" y1="81778" x2="35943" y2="81778"/>
                        <a14:foregroundMark x1="31171" y1="81131" x2="31171" y2="81131"/>
                        <a14:foregroundMark x1="43714" y1="64646" x2="43714" y2="64646"/>
                        <a14:foregroundMark x1="42343" y1="73374" x2="42343" y2="73374"/>
                        <a14:foregroundMark x1="42571" y1="66586" x2="42571" y2="66586"/>
                        <a14:foregroundMark x1="40743" y1="45576" x2="40743" y2="45576"/>
                        <a14:foregroundMark x1="43257" y1="58505" x2="43257" y2="58505"/>
                        <a14:foregroundMark x1="42571" y1="70465" x2="42571" y2="70465"/>
                        <a14:foregroundMark x1="41886" y1="71111" x2="41886" y2="71111"/>
                        <a14:foregroundMark x1="41429" y1="75313" x2="41429" y2="75313"/>
                        <a14:foregroundMark x1="42343" y1="74667" x2="42343" y2="74667"/>
                        <a14:foregroundMark x1="36857" y1="76283" x2="36857" y2="76283"/>
                        <a14:foregroundMark x1="40514" y1="75960" x2="40514" y2="75960"/>
                        <a14:foregroundMark x1="42114" y1="77253" x2="42114" y2="77253"/>
                        <a14:foregroundMark x1="36171" y1="80808" x2="36171" y2="80808"/>
                        <a14:foregroundMark x1="42114" y1="77899" x2="42114" y2="77899"/>
                        <a14:foregroundMark x1="41886" y1="77899" x2="41886" y2="77899"/>
                        <a14:foregroundMark x1="35029" y1="79838" x2="35029" y2="79838"/>
                        <a14:foregroundMark x1="36400" y1="82101" x2="36400" y2="82101"/>
                        <a14:foregroundMark x1="48548" y1="58020" x2="48665" y2="59433"/>
                        <a14:foregroundMark x1="47914" y1="50384" x2="48548" y2="58020"/>
                        <a14:foregroundMark x1="34771" y1="79071" x2="34771" y2="79071"/>
                        <a14:foregroundMark x1="37943" y1="82222" x2="37943" y2="82222"/>
                        <a14:foregroundMark x1="31600" y1="83192" x2="31600" y2="83192"/>
                        <a14:foregroundMark x1="36171" y1="83960" x2="36171" y2="83960"/>
                        <a14:foregroundMark x1="41686" y1="77737" x2="41686" y2="77737"/>
                        <a14:foregroundMark x1="38657" y1="77899" x2="40314" y2="78101"/>
                        <a14:foregroundMark x1="41000" y1="78707" x2="41000" y2="78707"/>
                        <a14:foregroundMark x1="40714" y1="78909" x2="40714" y2="78909"/>
                        <a14:foregroundMark x1="34771" y1="83556" x2="34771" y2="83556"/>
                        <a14:foregroundMark x1="31486" y1="79879" x2="31486" y2="79879"/>
                        <a14:foregroundMark x1="31486" y1="79273" x2="31486" y2="79273"/>
                        <a14:foregroundMark x1="32029" y1="79879" x2="32029" y2="79879"/>
                        <a14:foregroundMark x1="32171" y1="79879" x2="32171" y2="79879"/>
                        <a14:foregroundMark x1="44571" y1="13131" x2="44571" y2="13131"/>
                        <a14:foregroundMark x1="45114" y1="11960" x2="45114" y2="11960"/>
                        <a14:foregroundMark x1="62914" y1="36162" x2="62914" y2="36162"/>
                        <a14:backgroundMark x1="53400" y1="82424" x2="49000" y2="60929"/>
                        <a14:backgroundMark x1="49829" y1="75596" x2="49143" y2="69131"/>
                        <a14:backgroundMark x1="52029" y1="81818" x2="49400" y2="64242"/>
                        <a14:backgroundMark x1="49943" y1="76929" x2="51200" y2="82424"/>
                        <a14:backgroundMark x1="49143" y1="65414" x2="50371" y2="79879"/>
                        <a14:backgroundMark x1="48714" y1="59192" x2="49400" y2="73051"/>
                        <a14:backgroundMark x1="50229" y1="80444" x2="53400" y2="82586"/>
                        <a14:backgroundMark x1="48714" y1="58990" x2="48714" y2="58990"/>
                        <a14:backgroundMark x1="48714" y1="58788" x2="48714" y2="58788"/>
                        <a14:backgroundMark x1="48429" y1="58788" x2="48429" y2="58788"/>
                        <a14:backgroundMark x1="48429" y1="60364" x2="49000" y2="58222"/>
                        <a14:backgroundMark x1="48429" y1="58020" x2="48429" y2="58020"/>
                        <a14:backgroundMark x1="39486" y1="13131" x2="39486" y2="131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44" b="9710"/>
          <a:stretch/>
        </p:blipFill>
        <p:spPr>
          <a:xfrm>
            <a:off x="7392144" y="2924944"/>
            <a:ext cx="4212184" cy="286525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BA0751-33E5-4FE0-B52C-3A1FAB2F36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1628775"/>
            <a:ext cx="4751387" cy="6477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sz="2800" dirty="0">
                <a:solidFill>
                  <a:schemeClr val="bg1"/>
                </a:solidFill>
              </a:rPr>
              <a:t>Speaker name | Date</a:t>
            </a:r>
            <a:endParaRPr lang="en-NL" sz="2800" dirty="0">
              <a:solidFill>
                <a:schemeClr val="bg1"/>
              </a:solidFill>
            </a:endParaRPr>
          </a:p>
          <a:p>
            <a:pPr lvl="0"/>
            <a:endParaRPr lang="en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BCA901-0E9A-492E-B442-F2FB6612A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677304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B6B7E-47AC-4B4A-B397-0BADB957EA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76672"/>
            <a:ext cx="10515600" cy="614198"/>
          </a:xfrm>
          <a:noFill/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en-US" dirty="0"/>
              <a:t>CLICK TO EDIT MASTER TITLE STYLE</a:t>
            </a:r>
            <a:endParaRPr lang="en-NL" dirty="0"/>
          </a:p>
        </p:txBody>
      </p:sp>
      <p:sp>
        <p:nvSpPr>
          <p:cNvPr id="8" name="Flowchart: Delay 7">
            <a:extLst>
              <a:ext uri="{FF2B5EF4-FFF2-40B4-BE49-F238E27FC236}">
                <a16:creationId xmlns:a16="http://schemas.microsoft.com/office/drawing/2014/main" id="{48112A5A-015D-47D2-B69A-5231DC1F3038}"/>
              </a:ext>
            </a:extLst>
          </p:cNvPr>
          <p:cNvSpPr/>
          <p:nvPr userDrawn="1"/>
        </p:nvSpPr>
        <p:spPr>
          <a:xfrm>
            <a:off x="0" y="0"/>
            <a:ext cx="623392" cy="6858000"/>
          </a:xfrm>
          <a:prstGeom prst="flowChartDelay">
            <a:avLst/>
          </a:prstGeom>
          <a:solidFill>
            <a:srgbClr val="211F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462765-274E-4D1D-8997-8DC1CAB3AC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4" b="9710"/>
          <a:stretch/>
        </p:blipFill>
        <p:spPr>
          <a:xfrm>
            <a:off x="11020398" y="6093296"/>
            <a:ext cx="978079" cy="665319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3B690-3BE1-4F00-848D-6401487FF3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557338"/>
            <a:ext cx="10515600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0C5F948-D5D7-48D1-A4E4-D84603393A3C}"/>
              </a:ext>
            </a:extLst>
          </p:cNvPr>
          <p:cNvCxnSpPr>
            <a:cxnSpLocks/>
          </p:cNvCxnSpPr>
          <p:nvPr userDrawn="1"/>
        </p:nvCxnSpPr>
        <p:spPr>
          <a:xfrm>
            <a:off x="1627190" y="1340768"/>
            <a:ext cx="7560840" cy="12981"/>
          </a:xfrm>
          <a:prstGeom prst="line">
            <a:avLst/>
          </a:prstGeom>
          <a:ln w="28575">
            <a:solidFill>
              <a:srgbClr val="F79D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0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F510B59-355D-4964-86D2-2BF766C19D92}"/>
              </a:ext>
            </a:extLst>
          </p:cNvPr>
          <p:cNvSpPr/>
          <p:nvPr userDrawn="1"/>
        </p:nvSpPr>
        <p:spPr>
          <a:xfrm>
            <a:off x="-138" y="1587727"/>
            <a:ext cx="12192000" cy="3384376"/>
          </a:xfrm>
          <a:prstGeom prst="rect">
            <a:avLst/>
          </a:prstGeom>
          <a:solidFill>
            <a:srgbClr val="211F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EB6B7E-47AC-4B4A-B397-0BADB957EA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1744" y="1844824"/>
            <a:ext cx="8174037" cy="864096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DELIVERABLE X </a:t>
            </a:r>
            <a:endParaRPr lang="en-NL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FDC37C1-FEB6-4692-8798-421BD37C58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92538" y="2924175"/>
            <a:ext cx="8174037" cy="1873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E7A32E-15F3-4E8C-8535-0064958077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4" b="9710"/>
          <a:stretch/>
        </p:blipFill>
        <p:spPr>
          <a:xfrm>
            <a:off x="11020398" y="6093296"/>
            <a:ext cx="978079" cy="665319"/>
          </a:xfrm>
          <a:prstGeom prst="rect">
            <a:avLst/>
          </a:prstGeom>
        </p:spPr>
      </p:pic>
      <p:pic>
        <p:nvPicPr>
          <p:cNvPr id="5" name="Picture 4" descr="A picture containing toiletry, drawing&#10;&#10;Description automatically generated">
            <a:extLst>
              <a:ext uri="{FF2B5EF4-FFF2-40B4-BE49-F238E27FC236}">
                <a16:creationId xmlns:a16="http://schemas.microsoft.com/office/drawing/2014/main" id="{6A2CCC56-100E-438C-893A-470AE26796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848" b="99070" l="9959" r="92808">
                        <a14:foregroundMark x1="31120" y1="21602" x2="31120" y2="21602"/>
                        <a14:foregroundMark x1="47856" y1="12095" x2="47856" y2="12095"/>
                        <a14:foregroundMark x1="75657" y1="7888" x2="75657" y2="7888"/>
                        <a14:foregroundMark x1="74689" y1="11286" x2="74689" y2="11286"/>
                        <a14:foregroundMark x1="92808" y1="12379" x2="92808" y2="12379"/>
                        <a14:foregroundMark x1="91425" y1="8981" x2="91425" y2="8981"/>
                        <a14:foregroundMark x1="33887" y1="33900" x2="33887" y2="33900"/>
                        <a14:foregroundMark x1="44537" y1="46359" x2="44537" y2="46359"/>
                        <a14:foregroundMark x1="69571" y1="68204" x2="69571" y2="68204"/>
                        <a14:foregroundMark x1="75104" y1="79976" x2="75104" y2="79976"/>
                        <a14:foregroundMark x1="66390" y1="91100" x2="66390" y2="91100"/>
                        <a14:foregroundMark x1="44122" y1="96642" x2="44122" y2="96642"/>
                        <a14:foregroundMark x1="39972" y1="99070" x2="39972" y2="99070"/>
                        <a14:foregroundMark x1="16321" y1="96521" x2="16321" y2="96521"/>
                        <a14:foregroundMark x1="17704" y1="97735" x2="17704" y2="97735"/>
                        <a14:foregroundMark x1="18257" y1="93528" x2="18257" y2="935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88" y="71272"/>
            <a:ext cx="1812036" cy="619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05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3DA495-E42A-4E9B-A7BD-0727413C05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4" b="9710"/>
          <a:stretch/>
        </p:blipFill>
        <p:spPr>
          <a:xfrm>
            <a:off x="11064552" y="6165304"/>
            <a:ext cx="978079" cy="66531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FD04864-3428-43A5-9A30-AD3CD29CCC6C}"/>
              </a:ext>
            </a:extLst>
          </p:cNvPr>
          <p:cNvSpPr/>
          <p:nvPr userDrawn="1"/>
        </p:nvSpPr>
        <p:spPr>
          <a:xfrm>
            <a:off x="0" y="620688"/>
            <a:ext cx="12192000" cy="5544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2FF14A-F9D7-433C-A2DA-2E4F3B596A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1" y="332657"/>
            <a:ext cx="10088239" cy="1296144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NL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588E0B1-199C-4975-813E-09C8776D7CD1}"/>
              </a:ext>
            </a:extLst>
          </p:cNvPr>
          <p:cNvCxnSpPr>
            <a:cxnSpLocks/>
          </p:cNvCxnSpPr>
          <p:nvPr userDrawn="1"/>
        </p:nvCxnSpPr>
        <p:spPr>
          <a:xfrm>
            <a:off x="1627190" y="1340768"/>
            <a:ext cx="7560840" cy="12981"/>
          </a:xfrm>
          <a:prstGeom prst="line">
            <a:avLst/>
          </a:prstGeom>
          <a:ln w="28575">
            <a:solidFill>
              <a:srgbClr val="F79D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589DC6-F0CE-4E90-9914-2AD7782BB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0862" y="1844675"/>
            <a:ext cx="11090276" cy="39608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699273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1540B-5DD9-49A3-8DDA-AAEB704876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67708" y="332656"/>
            <a:ext cx="5256584" cy="629419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 dirty="0"/>
              <a:t>CLICK TO EDIT MASTER TITLE STYLE</a:t>
            </a:r>
            <a:endParaRPr lang="en-NL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C852AA-2B5E-406D-873C-C2405607751B}"/>
              </a:ext>
            </a:extLst>
          </p:cNvPr>
          <p:cNvGrpSpPr/>
          <p:nvPr userDrawn="1"/>
        </p:nvGrpSpPr>
        <p:grpSpPr>
          <a:xfrm>
            <a:off x="551384" y="1700808"/>
            <a:ext cx="11089232" cy="4104456"/>
            <a:chOff x="551384" y="1916832"/>
            <a:chExt cx="11089232" cy="410445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9B63D8CC-AB9E-4D88-A319-309421054559}"/>
                </a:ext>
              </a:extLst>
            </p:cNvPr>
            <p:cNvSpPr/>
            <p:nvPr userDrawn="1"/>
          </p:nvSpPr>
          <p:spPr>
            <a:xfrm>
              <a:off x="551384" y="1916832"/>
              <a:ext cx="2880320" cy="4104456"/>
            </a:xfrm>
            <a:prstGeom prst="roundRect">
              <a:avLst/>
            </a:prstGeom>
            <a:solidFill>
              <a:srgbClr val="211F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FBC6344-7268-476D-BF96-04F14D738349}"/>
                </a:ext>
              </a:extLst>
            </p:cNvPr>
            <p:cNvSpPr/>
            <p:nvPr userDrawn="1"/>
          </p:nvSpPr>
          <p:spPr>
            <a:xfrm>
              <a:off x="4655840" y="1916832"/>
              <a:ext cx="2880320" cy="4104456"/>
            </a:xfrm>
            <a:prstGeom prst="roundRect">
              <a:avLst/>
            </a:prstGeom>
            <a:solidFill>
              <a:srgbClr val="211F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92FF60A-28BC-4077-B089-7A17E6E4BCBB}"/>
                </a:ext>
              </a:extLst>
            </p:cNvPr>
            <p:cNvSpPr/>
            <p:nvPr userDrawn="1"/>
          </p:nvSpPr>
          <p:spPr>
            <a:xfrm>
              <a:off x="8760296" y="1916832"/>
              <a:ext cx="2880320" cy="4104456"/>
            </a:xfrm>
            <a:prstGeom prst="roundRect">
              <a:avLst/>
            </a:prstGeom>
            <a:solidFill>
              <a:srgbClr val="211F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2A05D08D-F100-4EF7-80AC-F776E9C0EE05}"/>
                </a:ext>
              </a:extLst>
            </p:cNvPr>
            <p:cNvSpPr/>
            <p:nvPr userDrawn="1"/>
          </p:nvSpPr>
          <p:spPr>
            <a:xfrm>
              <a:off x="551384" y="1916832"/>
              <a:ext cx="2880320" cy="1080120"/>
            </a:xfrm>
            <a:prstGeom prst="round2SameRect">
              <a:avLst/>
            </a:prstGeom>
            <a:solidFill>
              <a:schemeClr val="accent2"/>
            </a:solidFill>
            <a:ln>
              <a:solidFill>
                <a:srgbClr val="F79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F546DAA-0335-49D0-8CC4-6C97C07B8E7F}"/>
                </a:ext>
              </a:extLst>
            </p:cNvPr>
            <p:cNvSpPr/>
            <p:nvPr userDrawn="1"/>
          </p:nvSpPr>
          <p:spPr>
            <a:xfrm>
              <a:off x="4655840" y="1916832"/>
              <a:ext cx="2880320" cy="1080120"/>
            </a:xfrm>
            <a:prstGeom prst="round2SameRect">
              <a:avLst/>
            </a:prstGeom>
            <a:solidFill>
              <a:schemeClr val="accent2"/>
            </a:solidFill>
            <a:ln>
              <a:solidFill>
                <a:srgbClr val="F79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2564031-57C4-4AEF-B8CD-2A09B21C3CCC}"/>
                </a:ext>
              </a:extLst>
            </p:cNvPr>
            <p:cNvSpPr/>
            <p:nvPr userDrawn="1"/>
          </p:nvSpPr>
          <p:spPr>
            <a:xfrm>
              <a:off x="8760296" y="1916832"/>
              <a:ext cx="2880320" cy="1080120"/>
            </a:xfrm>
            <a:prstGeom prst="round2SameRect">
              <a:avLst/>
            </a:prstGeom>
            <a:solidFill>
              <a:schemeClr val="accent2"/>
            </a:solidFill>
            <a:ln>
              <a:solidFill>
                <a:srgbClr val="F79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E2BFCC00-6CBC-4A4F-9F72-CDC3B24CA7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4" b="9710"/>
          <a:stretch/>
        </p:blipFill>
        <p:spPr>
          <a:xfrm>
            <a:off x="11020398" y="6093296"/>
            <a:ext cx="978079" cy="665319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7E1182-9DAA-4C60-88DC-F3BAEB4A97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5325" y="2924175"/>
            <a:ext cx="2520950" cy="2592388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CC4DCFBE-E1C8-4995-87C4-D1894DC621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35525" y="2924175"/>
            <a:ext cx="2520950" cy="2592388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B333131B-6958-4144-96E5-96E1BF2C5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39981" y="2928171"/>
            <a:ext cx="2520950" cy="2592388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81CF661-7F5F-4430-A230-F61E440ECC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989138"/>
            <a:ext cx="2520950" cy="64611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  <a:endParaRPr lang="en-NL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076BE98F-A2AE-4EC3-88AB-68C2073607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33983" y="1989138"/>
            <a:ext cx="2520950" cy="64611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  <a:endParaRPr lang="en-NL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ECAC08F4-7571-4571-99E3-4533C970E43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939981" y="1917812"/>
            <a:ext cx="2520950" cy="64611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5288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elay 9">
            <a:extLst>
              <a:ext uri="{FF2B5EF4-FFF2-40B4-BE49-F238E27FC236}">
                <a16:creationId xmlns:a16="http://schemas.microsoft.com/office/drawing/2014/main" id="{FE496CC0-014E-45AC-9FA3-C7A04E43996E}"/>
              </a:ext>
            </a:extLst>
          </p:cNvPr>
          <p:cNvSpPr/>
          <p:nvPr userDrawn="1"/>
        </p:nvSpPr>
        <p:spPr>
          <a:xfrm>
            <a:off x="0" y="0"/>
            <a:ext cx="623392" cy="6858000"/>
          </a:xfrm>
          <a:prstGeom prst="flowChartDelay">
            <a:avLst/>
          </a:prstGeom>
          <a:solidFill>
            <a:srgbClr val="211F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3C0C63-CF5A-40D0-B339-4BD74CC2D2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4" b="9710"/>
          <a:stretch/>
        </p:blipFill>
        <p:spPr>
          <a:xfrm>
            <a:off x="11020398" y="6093296"/>
            <a:ext cx="978079" cy="66531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10D6C95-5B11-4A4E-B8AE-C652300C0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76672"/>
            <a:ext cx="10515600" cy="614198"/>
          </a:xfrm>
          <a:noFill/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en-US" dirty="0"/>
              <a:t>CLICK TO EDIT MASTER TITLE STYLE</a:t>
            </a:r>
            <a:endParaRPr lang="en-NL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857CBF0-7B61-4C5A-85FA-E0207C7585B6}"/>
              </a:ext>
            </a:extLst>
          </p:cNvPr>
          <p:cNvCxnSpPr>
            <a:cxnSpLocks/>
          </p:cNvCxnSpPr>
          <p:nvPr userDrawn="1"/>
        </p:nvCxnSpPr>
        <p:spPr>
          <a:xfrm>
            <a:off x="1627190" y="1340768"/>
            <a:ext cx="7560840" cy="12981"/>
          </a:xfrm>
          <a:prstGeom prst="line">
            <a:avLst/>
          </a:prstGeom>
          <a:ln w="28575">
            <a:solidFill>
              <a:srgbClr val="F79D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0808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elay 9">
            <a:extLst>
              <a:ext uri="{FF2B5EF4-FFF2-40B4-BE49-F238E27FC236}">
                <a16:creationId xmlns:a16="http://schemas.microsoft.com/office/drawing/2014/main" id="{FE496CC0-014E-45AC-9FA3-C7A04E43996E}"/>
              </a:ext>
            </a:extLst>
          </p:cNvPr>
          <p:cNvSpPr/>
          <p:nvPr userDrawn="1"/>
        </p:nvSpPr>
        <p:spPr>
          <a:xfrm>
            <a:off x="0" y="0"/>
            <a:ext cx="623392" cy="6858000"/>
          </a:xfrm>
          <a:prstGeom prst="flowChartDelay">
            <a:avLst/>
          </a:prstGeom>
          <a:solidFill>
            <a:srgbClr val="211F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3C0C63-CF5A-40D0-B339-4BD74CC2D2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4" b="9710"/>
          <a:stretch/>
        </p:blipFill>
        <p:spPr>
          <a:xfrm>
            <a:off x="11020398" y="6093296"/>
            <a:ext cx="978079" cy="665319"/>
          </a:xfrm>
          <a:prstGeom prst="rect">
            <a:avLst/>
          </a:prstGeom>
        </p:spPr>
      </p:pic>
      <p:pic>
        <p:nvPicPr>
          <p:cNvPr id="6" name="Picture 5" descr="European Union">
            <a:extLst>
              <a:ext uri="{FF2B5EF4-FFF2-40B4-BE49-F238E27FC236}">
                <a16:creationId xmlns:a16="http://schemas.microsoft.com/office/drawing/2014/main" id="{01CB2B12-9DD9-4009-BB95-44A866892F54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237" y="2354715"/>
            <a:ext cx="2237105" cy="14954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E73B0A16-D4E8-4EF4-8994-45A151D9C5D0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03934710"/>
              </p:ext>
            </p:extLst>
          </p:nvPr>
        </p:nvGraphicFramePr>
        <p:xfrm>
          <a:off x="5042331" y="2291850"/>
          <a:ext cx="5264264" cy="1558290"/>
        </p:xfrm>
        <a:graphic>
          <a:graphicData uri="http://schemas.openxmlformats.org/drawingml/2006/table">
            <a:tbl>
              <a:tblPr/>
              <a:tblGrid>
                <a:gridCol w="5264264">
                  <a:extLst>
                    <a:ext uri="{9D8B030D-6E8A-4147-A177-3AD203B41FA5}">
                      <a16:colId xmlns:a16="http://schemas.microsoft.com/office/drawing/2014/main" val="101733652"/>
                    </a:ext>
                  </a:extLst>
                </a:gridCol>
              </a:tblGrid>
              <a:tr h="1284296">
                <a:tc>
                  <a:txBody>
                    <a:bodyPr/>
                    <a:lstStyle/>
                    <a:p>
                      <a:pPr algn="just"/>
                      <a:r>
                        <a:rPr lang="en-GB" sz="2400" dirty="0">
                          <a:effectLst/>
                        </a:rPr>
                        <a:t>This project has received funding from the </a:t>
                      </a:r>
                      <a:r>
                        <a:rPr lang="en-GB" sz="2400" i="1" dirty="0">
                          <a:effectLst/>
                        </a:rPr>
                        <a:t>European Union's Horizon 2020 research and innovation programme </a:t>
                      </a:r>
                      <a:r>
                        <a:rPr lang="en-GB" sz="2400" dirty="0">
                          <a:effectLst/>
                        </a:rPr>
                        <a:t>under grant agreement No° 825925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037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3662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E5434E-DD0C-4338-AA5A-5113EEFFB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72D62-6B01-4126-81D7-321377EB1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0438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48C64-B82E-4CA9-95A2-CEF8117308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594" y="134571"/>
            <a:ext cx="9144000" cy="1371586"/>
          </a:xfrm>
        </p:spPr>
        <p:txBody>
          <a:bodyPr/>
          <a:lstStyle/>
          <a:p>
            <a:pPr algn="l"/>
            <a:r>
              <a:rPr lang="nl-NL" b="1" dirty="0" err="1"/>
              <a:t>Title</a:t>
            </a:r>
            <a:r>
              <a:rPr lang="nl-NL" b="1" dirty="0"/>
              <a:t> of Presentation</a:t>
            </a:r>
            <a:endParaRPr lang="en-NL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2E764C-CEEC-4188-A41C-8C10948DFD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837880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6FF9DE-824D-4E73-A65B-159F5D201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847FA9-EE79-438E-B714-8C546041D3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02494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C5857-6481-4FD0-A0C5-4F2993FF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09531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D2366-113E-4377-8D4E-4B69595A3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F157F-624B-47B2-A5E5-5BAC204DA9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65AB50-B7F6-4479-9968-C3B83768DE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8351FF-25B1-4E92-9FDD-70A48D9716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B9704B8-2AD6-4EFA-8A67-10426ECD51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F20C91D-8F0B-4875-A66F-2F5CBE05830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4851A61-D839-42AC-91FB-6470E5677E3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33558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F1FE6B-7429-4AA5-9371-20B4694DF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A656BF-F34C-431D-9988-8970B1F60A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07996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B7152-8628-4420-9CFB-0ACCFA909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735B817C-2B03-4E4B-B764-A98CD6581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670" y="1863801"/>
            <a:ext cx="7894659" cy="444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349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PSpin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01F4F"/>
      </a:accent1>
      <a:accent2>
        <a:srgbClr val="F79DCF"/>
      </a:accent2>
      <a:accent3>
        <a:srgbClr val="A5A5A5"/>
      </a:accent3>
      <a:accent4>
        <a:srgbClr val="DCDBF1"/>
      </a:accent4>
      <a:accent5>
        <a:srgbClr val="FDE3F1"/>
      </a:accent5>
      <a:accent6>
        <a:srgbClr val="FFFFFF"/>
      </a:accent6>
      <a:hlink>
        <a:srgbClr val="201F4F"/>
      </a:hlink>
      <a:folHlink>
        <a:srgbClr val="F79DC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Number xmlns="870e2ee9-fce0-4670-95f0-07e0a44389f1">17-0332a</Project_x0020_Number>
    <lda4e965caae442b8e38bc16d57f85e8 xmlns="870e2ee9-fce0-4670-95f0-07e0a44389f1">
      <Terms xmlns="http://schemas.microsoft.com/office/infopath/2007/PartnerControls">
        <TermInfo xmlns="http://schemas.microsoft.com/office/infopath/2007/PartnerControls">
          <TermName xmlns="http://schemas.microsoft.com/office/infopath/2007/PartnerControls">H2020 BHC09</TermName>
          <TermId xmlns="http://schemas.microsoft.com/office/infopath/2007/PartnerControls">66edf54d-9259-403f-8b55-94a32ddc9ed1</TermId>
        </TermInfo>
      </Terms>
    </lda4e965caae442b8e38bc16d57f85e8>
    <lb523d38c63f4c508f6b9a0c9e8dbb87 xmlns="870e2ee9-fce0-4670-95f0-07e0a44389f1">
      <Terms xmlns="http://schemas.microsoft.com/office/infopath/2007/PartnerControls">
        <TermInfo xmlns="http://schemas.microsoft.com/office/infopath/2007/PartnerControls">
          <TermName xmlns="http://schemas.microsoft.com/office/infopath/2007/PartnerControls">Other</TermName>
          <TermId xmlns="http://schemas.microsoft.com/office/infopath/2007/PartnerControls">1d2137a3-5627-4fd5-ac30-2b8dd8b2ae47</TermId>
        </TermInfo>
      </Terms>
    </lb523d38c63f4c508f6b9a0c9e8dbb87>
    <Project_x0020_Name xmlns="870e2ee9-fce0-4670-95f0-07e0a44389f1">17-0332a h2020 bhc09 uu - ipspine</Project_x0020_Name>
    <Deadline xmlns="870e2ee9-fce0-4670-95f0-07e0a44389f1">31-12-2023 08:00:00</Deadline>
    <TaxCatchAll xmlns="3c48f46f-8fb6-4b13-bcf6-4d4ee4e40f89">
      <Value>6</Value>
      <Value>5</Value>
      <Value>4</Value>
      <Value>3</Value>
      <Value>2</Value>
      <Value>1</Value>
    </TaxCatchAll>
    <ncd572cb8a284d81a6e76adc49abad15 xmlns="870e2ee9-fce0-4670-95f0-07e0a44389f1">
      <Terms xmlns="http://schemas.microsoft.com/office/infopath/2007/PartnerControls">
        <TermInfo xmlns="http://schemas.microsoft.com/office/infopath/2007/PartnerControls">
          <TermName xmlns="http://schemas.microsoft.com/office/infopath/2007/PartnerControls">Regenerative medicine</TermName>
          <TermId xmlns="http://schemas.microsoft.com/office/infopath/2007/PartnerControls">cda3bd01-abad-439d-9390-b5e7897500d2</TermId>
        </TermInfo>
      </Terms>
    </ncd572cb8a284d81a6e76adc49abad15>
    <p866647e0a6c4f16be91b2e488392ee9 xmlns="870e2ee9-fce0-4670-95f0-07e0a44389f1">
      <Terms xmlns="http://schemas.microsoft.com/office/infopath/2007/PartnerControls">
        <TermInfo xmlns="http://schemas.microsoft.com/office/infopath/2007/PartnerControls">
          <TermName xmlns="http://schemas.microsoft.com/office/infopath/2007/PartnerControls">Therapy</TermName>
          <TermId xmlns="http://schemas.microsoft.com/office/infopath/2007/PartnerControls">66b81b9b-5a07-486b-b28c-d0086c41d9e0</TermId>
        </TermInfo>
      </Terms>
    </p866647e0a6c4f16be91b2e488392ee9>
    <Project_x0020_Status xmlns="870e2ee9-fce0-4670-95f0-07e0a44389f1">project</Project_x0020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DA_3-way" ma:contentTypeID="0x01010065AA542B45A79440A45A4A0CE4E6D58600A01D15927CC98244B293A5C9F2031B5E" ma:contentTypeVersion="10" ma:contentTypeDescription="Create a new document." ma:contentTypeScope="" ma:versionID="b773b22d45e6b795a3b64ac66cb74e42">
  <xsd:schema xmlns:xsd="http://www.w3.org/2001/XMLSchema" xmlns:xs="http://www.w3.org/2001/XMLSchema" xmlns:p="http://schemas.microsoft.com/office/2006/metadata/properties" xmlns:ns2="870e2ee9-fce0-4670-95f0-07e0a44389f1" xmlns:ns3="3c48f46f-8fb6-4b13-bcf6-4d4ee4e40f89" targetNamespace="http://schemas.microsoft.com/office/2006/metadata/properties" ma:root="true" ma:fieldsID="05e25500cf9ff4517a00b19162819246" ns2:_="" ns3:_="">
    <xsd:import namespace="870e2ee9-fce0-4670-95f0-07e0a44389f1"/>
    <xsd:import namespace="3c48f46f-8fb6-4b13-bcf6-4d4ee4e40f89"/>
    <xsd:element name="properties">
      <xsd:complexType>
        <xsd:sequence>
          <xsd:element name="documentManagement">
            <xsd:complexType>
              <xsd:all>
                <xsd:element ref="ns2:Project_x0020_Number" minOccurs="0"/>
                <xsd:element ref="ns2:Project_x0020_Name" minOccurs="0"/>
                <xsd:element ref="ns2:Project_x0020_Status" minOccurs="0"/>
                <xsd:element ref="ns2:Deadline" minOccurs="0"/>
                <xsd:element ref="ns2:lda4e965caae442b8e38bc16d57f85e8" minOccurs="0"/>
                <xsd:element ref="ns3:TaxCatchAll" minOccurs="0"/>
                <xsd:element ref="ns2:p866647e0a6c4f16be91b2e488392ee9" minOccurs="0"/>
                <xsd:element ref="ns3:TaxCatchAllLabel" minOccurs="0"/>
                <xsd:element ref="ns2:ncd572cb8a284d81a6e76adc49abad15" minOccurs="0"/>
                <xsd:element ref="ns2:lb523d38c63f4c508f6b9a0c9e8dbb87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0e2ee9-fce0-4670-95f0-07e0a44389f1" elementFormDefault="qualified">
    <xsd:import namespace="http://schemas.microsoft.com/office/2006/documentManagement/types"/>
    <xsd:import namespace="http://schemas.microsoft.com/office/infopath/2007/PartnerControls"/>
    <xsd:element name="Project_x0020_Number" ma:index="8" nillable="true" ma:displayName="Project Number" ma:default="17-0332a" ma:internalName="Project_x0020_Number">
      <xsd:simpleType>
        <xsd:restriction base="dms:Text">
          <xsd:maxLength value="255"/>
        </xsd:restriction>
      </xsd:simpleType>
    </xsd:element>
    <xsd:element name="Project_x0020_Name" ma:index="9" nillable="true" ma:displayName="Project Name" ma:default="17-0332a h2020 bhc09 uu - ipspine" ma:internalName="Project_x0020_Name">
      <xsd:simpleType>
        <xsd:restriction base="dms:Text">
          <xsd:maxLength value="255"/>
        </xsd:restriction>
      </xsd:simpleType>
    </xsd:element>
    <xsd:element name="Project_x0020_Status" ma:index="10" nillable="true" ma:displayName="Project Status" ma:default="project" ma:internalName="Project_x0020_Status">
      <xsd:simpleType>
        <xsd:restriction base="dms:Text">
          <xsd:maxLength value="255"/>
        </xsd:restriction>
      </xsd:simpleType>
    </xsd:element>
    <xsd:element name="Deadline" ma:index="11" nillable="true" ma:displayName="Deadline" ma:default="31-12-2023 08:00:00" ma:internalName="Deadline">
      <xsd:simpleType>
        <xsd:restriction base="dms:Text">
          <xsd:maxLength value="255"/>
        </xsd:restriction>
      </xsd:simpleType>
    </xsd:element>
    <xsd:element name="lda4e965caae442b8e38bc16d57f85e8" ma:index="16" nillable="true" ma:taxonomy="true" ma:internalName="lda4e965caae442b8e38bc16d57f85e8" ma:taxonomyFieldName="Grant_x0020_Program" ma:displayName="Grant Program" ma:default="3;#H2020 BHC09|66edf54d-9259-403f-8b55-94a32ddc9ed1" ma:fieldId="{5da4e965-caae-442b-8e38-bc16d57f85e8}" ma:sspId="bdfb4216-c4a1-40c8-a3a7-244679cdc0a1" ma:termSetId="eeaef993-8646-4704-98de-728fae8287d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866647e0a6c4f16be91b2e488392ee9" ma:index="18" nillable="true" ma:taxonomy="true" ma:internalName="p866647e0a6c4f16be91b2e488392ee9" ma:taxonomyFieldName="Product_x0020_Area" ma:displayName="Product Area" ma:default="5;#Therapy|66b81b9b-5a07-486b-b28c-d0086c41d9e0" ma:fieldId="{9866647e-0a6c-4f16-be91-b2e488392ee9}" ma:sspId="bdfb4216-c4a1-40c8-a3a7-244679cdc0a1" ma:termSetId="938b564c-e6a3-4223-a846-67d860ae5fe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cd572cb8a284d81a6e76adc49abad15" ma:index="20" nillable="true" ma:taxonomy="true" ma:internalName="ncd572cb8a284d81a6e76adc49abad15" ma:taxonomyFieldName="Technology" ma:displayName="Technology" ma:default="6;#Regenerative medicine|cda3bd01-abad-439d-9390-b5e7897500d2" ma:fieldId="{7cd572cb-8a28-4d81-a6e7-6adc49abad15}" ma:sspId="bdfb4216-c4a1-40c8-a3a7-244679cdc0a1" ma:termSetId="8965dbf3-2e00-427c-a01d-e0f7a12b896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b523d38c63f4c508f6b9a0c9e8dbb87" ma:index="21" nillable="true" ma:taxonomy="true" ma:internalName="lb523d38c63f4c508f6b9a0c9e8dbb87" ma:taxonomyFieldName="Indication" ma:displayName="Indication" ma:default="4;#Other|1d2137a3-5627-4fd5-ac30-2b8dd8b2ae47" ma:fieldId="{5b523d38-c63f-4c50-8f6b-9a0c9e8dbb87}" ma:sspId="bdfb4216-c4a1-40c8-a3a7-244679cdc0a1" ma:termSetId="95c73ff6-5098-47ea-9a6c-66d90e05c83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8f46f-8fb6-4b13-bcf6-4d4ee4e40f89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625abcc-031c-4afa-9ee1-c0c2bd032d27}" ma:internalName="TaxCatchAll" ma:showField="CatchAllData" ma:web="3c48f46f-8fb6-4b13-bcf6-4d4ee4e40f8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9" nillable="true" ma:displayName="Taxonomy Catch All Column1" ma:hidden="true" ma:list="{8625abcc-031c-4afa-9ee1-c0c2bd032d27}" ma:internalName="TaxCatchAllLabel" ma:readOnly="true" ma:showField="CatchAllDataLabel" ma:web="3c48f46f-8fb6-4b13-bcf6-4d4ee4e40f8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D3D95E-F32C-4C15-9FCF-7B3944F38105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2f06c40e-b174-48b5-a916-272873f2b222"/>
    <ds:schemaRef ds:uri="39cc7f53-0df3-4b2b-877a-791928563be2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DFDA25D-FE74-42EC-B0CC-35FF3DBFB3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615895-B35F-497E-958A-200A6EB1B11B}"/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</Words>
  <Application>Microsoft Office PowerPoint</Application>
  <PresentationFormat>Widescreen</PresentationFormat>
  <Paragraphs>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Title of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Donna van Dommelen</dc:creator>
  <cp:lastModifiedBy>Kristine Stickney</cp:lastModifiedBy>
  <cp:revision>3</cp:revision>
  <dcterms:created xsi:type="dcterms:W3CDTF">2019-12-18T16:16:58Z</dcterms:created>
  <dcterms:modified xsi:type="dcterms:W3CDTF">2020-11-30T14:49:03Z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0x01010065AA542B45A79440A45A4A0CE4E6D58600A01D15927CC98244B293A5C9F2031B5E</vt:lpwstr>
  </property>
  <property fmtid="{D5CDD505-2E9C-101B-9397-08002B2CF9AE}" pid="3" name="Technology">
    <vt:lpwstr>6;#Regenerative medicine|cda3bd01-abad-439d-9390-b5e7897500d2</vt:lpwstr>
  </property>
  <property fmtid="{D5CDD505-2E9C-101B-9397-08002B2CF9AE}" pid="4" name="Product Area">
    <vt:lpwstr>5;#Therapy|66b81b9b-5a07-486b-b28c-d0086c41d9e0</vt:lpwstr>
  </property>
  <property fmtid="{D5CDD505-2E9C-101B-9397-08002B2CF9AE}" pid="5" name="Grant Program">
    <vt:lpwstr>3;#H2020 BHC09|66edf54d-9259-403f-8b55-94a32ddc9ed1</vt:lpwstr>
  </property>
  <property fmtid="{D5CDD505-2E9C-101B-9397-08002B2CF9AE}" pid="6" name="Service1">
    <vt:lpwstr>2;#Project Management|1893c473-6f58-48f6-bc98-30f0a757a688</vt:lpwstr>
  </property>
  <property fmtid="{D5CDD505-2E9C-101B-9397-08002B2CF9AE}" pid="7" name="Indication">
    <vt:lpwstr>4;#Other|1d2137a3-5627-4fd5-ac30-2b8dd8b2ae47</vt:lpwstr>
  </property>
  <property fmtid="{D5CDD505-2E9C-101B-9397-08002B2CF9AE}" pid="8" name="Project Type">
    <vt:lpwstr>1;#Other|2440aa13-fe24-43aa-ac77-169a1b5b69fb</vt:lpwstr>
  </property>
  <property fmtid="{D5CDD505-2E9C-101B-9397-08002B2CF9AE}" pid="9" name="hac8555ab75c483abaafe0c3531668f7">
    <vt:lpwstr>Other|2440aa13-fe24-43aa-ac77-169a1b5b69fb</vt:lpwstr>
  </property>
  <property fmtid="{D5CDD505-2E9C-101B-9397-08002B2CF9AE}" pid="10" name="p5df5c55635c432480792c33eb006b3d">
    <vt:lpwstr>Project Management|1893c473-6f58-48f6-bc98-30f0a757a688</vt:lpwstr>
  </property>
</Properties>
</file>